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259" r:id="rId2"/>
    <p:sldId id="308" r:id="rId3"/>
    <p:sldId id="262" r:id="rId4"/>
    <p:sldId id="350" r:id="rId5"/>
    <p:sldId id="312" r:id="rId6"/>
    <p:sldId id="351" r:id="rId7"/>
    <p:sldId id="357" r:id="rId8"/>
    <p:sldId id="358" r:id="rId9"/>
    <p:sldId id="269" r:id="rId10"/>
    <p:sldId id="315" r:id="rId11"/>
    <p:sldId id="347" r:id="rId12"/>
    <p:sldId id="352" r:id="rId13"/>
    <p:sldId id="353" r:id="rId14"/>
    <p:sldId id="354" r:id="rId15"/>
    <p:sldId id="355" r:id="rId16"/>
    <p:sldId id="35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7" autoAdjust="0"/>
    <p:restoredTop sz="86391" autoAdjust="0"/>
  </p:normalViewPr>
  <p:slideViewPr>
    <p:cSldViewPr>
      <p:cViewPr varScale="1">
        <p:scale>
          <a:sx n="110" d="100"/>
          <a:sy n="110" d="100"/>
        </p:scale>
        <p:origin x="14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DCB086-D4E7-4E90-9EF5-15BA104F97EE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79558D-4812-4E40-9C0F-81C8FCD6B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91231-66CE-48B6-A5E2-E5AF682DE431}" type="datetimeFigureOut">
              <a:rPr lang="en-US" smtClean="0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D36EFDC-BFCF-4852-8EEB-E3C122F352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3B638F-1EC2-435B-977D-53CB9B805CFA}" type="datetimeFigureOut">
              <a:rPr lang="en-US" smtClean="0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872D-2940-407C-BC2A-74278A3C5F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6F90DA43-85A9-4D00-8308-DDE38ADFB7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76AF2-E372-4D2F-92E9-142145704101}" type="datetimeFigureOut">
              <a:rPr lang="en-US" smtClean="0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DE32E-F560-4042-881E-53AFB9DEB15D}" type="datetimeFigureOut">
              <a:rPr lang="en-US" smtClean="0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17C38420-357F-4F88-A9B1-3843FEDD22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D2846-8C6D-4341-890D-C6A958098F69}" type="datetimeFigureOut">
              <a:rPr lang="en-US" smtClean="0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8BDA6DD-F618-448D-9061-1C5CC600A0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BC01317C-9200-41B2-A730-5059485E60CE}" type="datetimeFigureOut">
              <a:rPr lang="en-US" smtClean="0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2E565-A6A9-4F1E-A143-67C8D0973C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E2255-51B2-4BC3-B9EB-9D753AF51EC3}" type="datetimeFigureOut">
              <a:rPr lang="en-US" smtClean="0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1EA75E-83FA-4D72-8DAD-AE2EBF706F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E0416-4FD6-4D2D-9BC0-EA589BA0F056}" type="datetimeFigureOut">
              <a:rPr lang="en-US" smtClean="0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F2984C59-EA61-4421-A27D-2156FAA58F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F9BF3-2816-4EEE-8D13-A6789FB3EC1B}" type="datetimeFigureOut">
              <a:rPr lang="en-US" smtClean="0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6487C1-5960-4550-AAB2-7269999895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2F7446-F66C-46F6-B899-B0D6D9496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2B5A2-CD91-4C1B-BD2B-64B9517DB446}" type="datetimeFigureOut">
              <a:rPr lang="en-US" smtClean="0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1C36F79C-E4B5-4A6E-B1DB-7074C15A63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7F06A489-5244-4098-B9B1-E0270543D42D}" type="datetimeFigureOut">
              <a:rPr lang="en-US" smtClean="0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2155E-D3A9-4DEF-AB09-1FB43716C746}" type="datetimeFigureOut">
              <a:rPr lang="en-US" smtClean="0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280030A-489D-4BA0-8DD5-72094E0D9C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/>
          </p:cNvSpPr>
          <p:nvPr/>
        </p:nvSpPr>
        <p:spPr bwMode="auto">
          <a:xfrm>
            <a:off x="179512" y="-257635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Электрические станции, сети, их релейная защита и автоматизация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67460"/>
            <a:ext cx="878497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очное, бесплатное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на базе 9 классов: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2 года 10 месяцев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квалификации: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Техник-электрик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Профессия,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получаемая в рамках программы подготовки специалистов среднего звена по специальности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(бесплатно)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Электрослесарь по ремонту электрооборудования электростанций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деятельности: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Обслуживание электрооборудования электрических станций, сетей и систем;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Техническая эксплуатация электрооборудования электрических станций, сетей и систем;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Контроль и управление технологическими процессами;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Диагностика состояния электрооборудования электрических станций, сетей и систем;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Организация и управление производственным подразделением.</a:t>
            </a:r>
          </a:p>
          <a:p>
            <a:pPr lvl="0" fontAlgn="b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ТОП-регион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0">
        <p:dissolve/>
      </p:transition>
    </mc:Choice>
    <mc:Fallback xmlns="">
      <p:transition spd="slow" advClick="0" advTm="2000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иемная комиссия\Торушпанова Е.В. ПК\реклама\материалы для рекламы, буклетов\локомотив.JPG"/>
          <p:cNvPicPr>
            <a:picLocks noChangeAspect="1" noChangeArrowheads="1"/>
          </p:cNvPicPr>
          <p:nvPr/>
        </p:nvPicPr>
        <p:blipFill>
          <a:blip r:embed="rId3" cstate="print"/>
          <a:srcRect b="15171"/>
          <a:stretch>
            <a:fillRect/>
          </a:stretch>
        </p:blipFill>
        <p:spPr bwMode="auto">
          <a:xfrm>
            <a:off x="251521" y="1929029"/>
            <a:ext cx="2800204" cy="2292059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6179"/>
            <a:ext cx="878497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Лаборатории по специальности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перевозок и управление на транспорте (по видам)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(на железнодорожном транспорте)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X:\Приемная комиссия\Фото аудиторий от 051213\DSC06732.JPG"/>
          <p:cNvPicPr/>
          <p:nvPr/>
        </p:nvPicPr>
        <p:blipFill>
          <a:blip r:embed="rId4" cstate="print"/>
          <a:srcRect l="5675" t="17324" r="7305"/>
          <a:stretch>
            <a:fillRect/>
          </a:stretch>
        </p:blipFill>
        <p:spPr bwMode="auto">
          <a:xfrm>
            <a:off x="5594142" y="3795252"/>
            <a:ext cx="3190834" cy="24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ТОП-регион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07" y="2609424"/>
            <a:ext cx="2417495" cy="32233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204029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Информационные системы и программирование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16027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очное, бесплатное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на базе 9 классов: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3 года 10 месяцев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квалификации: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Программист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Профессия,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получаемая в рамках программы подготовки специалистов среднего звена по специальности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(бесплатно)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Оператор электронно-вычислительных и вычислительных машин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деятельности: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Разработка модулей программного обеспечения для компьютерных систем;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Осуществление интеграции программных модулей;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Сопровождение и обслуживание программного обеспечения компьютерных систем;                                                                           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• Разработка, администрирование и защита баз данных.</a:t>
            </a:r>
            <a:endParaRPr lang="ru-RU" sz="160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ТОП-50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в России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4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47410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Лаборатории по специальности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Информационные системы и программирование</a:t>
            </a:r>
          </a:p>
        </p:txBody>
      </p:sp>
      <p:pic>
        <p:nvPicPr>
          <p:cNvPr id="3" name="Picture 4" descr="\\Microsof-d48561\фото все\Фото Аудитории 2013г\Фото\3-5\DSC00693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069" y="3501008"/>
            <a:ext cx="289741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7" name="Picture 1" descr="\\192.168.2.10\фото все\Аудитории\Аудитории 2018г\2-1\DSC09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037" y="1484784"/>
            <a:ext cx="2851795" cy="2696721"/>
          </a:xfrm>
          <a:prstGeom prst="rect">
            <a:avLst/>
          </a:prstGeom>
          <a:noFill/>
        </p:spPr>
      </p:pic>
      <p:pic>
        <p:nvPicPr>
          <p:cNvPr id="80898" name="Picture 2" descr="\\192.168.2.10\фото все\Аудитории\Аудитории 2018г\2-10\DSC09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6501" y="2276871"/>
            <a:ext cx="2905659" cy="2895351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ТОП-50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в России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204029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Тепловые электрические станции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очное, заочное бесплатно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очное на базе 9 классов: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3 года 10 месяцев</a:t>
            </a:r>
            <a:endParaRPr lang="ru-RU" b="1" u="sng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заочное на базе 11 классов: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3 года 10 месяцев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квалификации: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Техник-теплотехник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 профессиональному обучению можно пройти  подготовку, переподготовку или повышение квалификации по  профессиям: </a:t>
            </a:r>
            <a:r>
              <a:rPr lang="ru-RU" dirty="0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машинист-обходчик по котельному оборудованию, машинист-обходчик по турбинному оборудованию, машинист турбин, машинист (кочегар) котельной, слесарь по ремонту котельных и </a:t>
            </a:r>
            <a:r>
              <a:rPr lang="ru-RU" dirty="0" err="1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пылеприготовительных</a:t>
            </a:r>
            <a:r>
              <a:rPr lang="ru-RU" dirty="0">
                <a:solidFill>
                  <a:srgbClr val="974807"/>
                </a:solidFill>
                <a:latin typeface="Times New Roman" pitchFamily="18" charset="0"/>
                <a:cs typeface="Times New Roman" pitchFamily="18" charset="0"/>
              </a:rPr>
              <a:t> цехов, слесарь по ремонту парогазотурбинного оборудования, слесарь по ремонту и обслуживанию тепловых сетей.</a:t>
            </a:r>
            <a:r>
              <a:rPr lang="ru-RU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деятельности: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Обслуживание котельного оборудования на ТЭС;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Обслуживание турбинного оборудования на ТЭС;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Ремонт теплоэнергетического оборудования;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Контроль технологических процессов производства тепловой энергии и управление им;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Организация и управление работами коллектива исполнителей.</a:t>
            </a:r>
            <a:endParaRPr lang="ru-RU" sz="140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ransition spd="med" advClick="0" advTm="24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47410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Лаборатории по специальности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Тепловые электрические станции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Пользователь\Рабочий стол\Реклама ТУЭТТ\Файлы\3.jpg"/>
          <p:cNvPicPr>
            <a:picLocks noChangeAspect="1" noChangeArrowheads="1"/>
          </p:cNvPicPr>
          <p:nvPr/>
        </p:nvPicPr>
        <p:blipFill>
          <a:blip r:embed="rId2" cstate="print"/>
          <a:srcRect l="34548" t="59027" r="47396" b="21759"/>
          <a:stretch>
            <a:fillRect/>
          </a:stretch>
        </p:blipFill>
        <p:spPr bwMode="auto">
          <a:xfrm>
            <a:off x="5868144" y="3212976"/>
            <a:ext cx="2880320" cy="296765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1"/>
            <a:ext cx="2952328" cy="31393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9089"/>
            <a:ext cx="2232248" cy="330384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39859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 воды, топлива и смазочных материалов на электрических станциях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20554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очное, заочное бесплатно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очное на базе 9 классов: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3 года 10 месяцев</a:t>
            </a:r>
            <a:endParaRPr lang="ru-RU" b="1" u="sng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заочное на базе 11 классов: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3 года 10 месяцев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квалификации: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Техник-технолог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 fontAlgn="b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По  профессиональному обучению можно пройти  подготовку, переподготовку или повышение квалификации по  профессиям: </a:t>
            </a:r>
            <a:r>
              <a:rPr lang="ru-RU" dirty="0">
                <a:solidFill>
                  <a:srgbClr val="974807"/>
                </a:solidFill>
                <a:latin typeface="Times New Roman"/>
              </a:rPr>
              <a:t>лаборант химического анализа, аппаратчик </a:t>
            </a:r>
            <a:r>
              <a:rPr lang="ru-RU" dirty="0" err="1">
                <a:solidFill>
                  <a:srgbClr val="974807"/>
                </a:solidFill>
                <a:latin typeface="Times New Roman"/>
              </a:rPr>
              <a:t>химводоочистки</a:t>
            </a:r>
            <a:r>
              <a:rPr lang="ru-RU" dirty="0">
                <a:solidFill>
                  <a:srgbClr val="974807"/>
                </a:solidFill>
                <a:latin typeface="Times New Roman"/>
              </a:rPr>
              <a:t> электростанции.</a:t>
            </a:r>
            <a:r>
              <a:rPr lang="ru-RU" b="1" dirty="0">
                <a:solidFill>
                  <a:srgbClr val="953735"/>
                </a:solidFill>
                <a:latin typeface="Times New Roman"/>
              </a:rPr>
              <a:t> 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953735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953735"/>
                </a:solidFill>
                <a:latin typeface="Times New Roman"/>
              </a:rPr>
              <a:t>Характеристика профессиональной деятельности: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/>
              </a:rPr>
              <a:t>•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Технологическое сопровождение производства электроэнергии и подготовки топлива, воды и смазочных материалов;</a:t>
            </a:r>
            <a:br>
              <a:rPr lang="ru-RU" dirty="0">
                <a:solidFill>
                  <a:srgbClr val="000000"/>
                </a:solidFill>
                <a:latin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• Ведение технической документации подготовки топлива, воды и смазочных материалов;</a:t>
            </a:r>
            <a:br>
              <a:rPr lang="ru-RU" dirty="0">
                <a:solidFill>
                  <a:srgbClr val="000000"/>
                </a:solidFill>
                <a:latin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• Организация и управление персоналом производственного участка;</a:t>
            </a:r>
            <a:br>
              <a:rPr lang="ru-RU" dirty="0">
                <a:solidFill>
                  <a:srgbClr val="000000"/>
                </a:solidFill>
                <a:latin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• Участие в модернизации технологий производства электроэнергии, подготовки топлива, воды и смазочных материалов.</a:t>
            </a:r>
            <a:endParaRPr lang="ru-RU" sz="140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ransition spd="med" advClick="0" advTm="24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25630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Лаборатории по специальности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 воды, топлива и смазочных материалов на электрических станциях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\\192.168.2.10\фото все\Аудитории\Аудитории 2010г\3-3л(1).JPG"/>
          <p:cNvPicPr/>
          <p:nvPr/>
        </p:nvPicPr>
        <p:blipFill>
          <a:blip r:embed="rId2" cstate="print"/>
          <a:srcRect r="18173"/>
          <a:stretch>
            <a:fillRect/>
          </a:stretch>
        </p:blipFill>
        <p:spPr bwMode="auto">
          <a:xfrm>
            <a:off x="323528" y="1556792"/>
            <a:ext cx="285055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\\192.168.2.10\фото все\Аудитории\Аудитории 2010г\4-9(2).JPG"/>
          <p:cNvPicPr/>
          <p:nvPr/>
        </p:nvPicPr>
        <p:blipFill>
          <a:blip r:embed="rId3" cstate="print"/>
          <a:srcRect l="18184"/>
          <a:stretch>
            <a:fillRect/>
          </a:stretch>
        </p:blipFill>
        <p:spPr bwMode="auto">
          <a:xfrm>
            <a:off x="6084168" y="3284984"/>
            <a:ext cx="2734513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51" y="1988840"/>
            <a:ext cx="2232248" cy="376958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pp.userapi.com/c840428/v840428482/57091/vxq_DZT_czA.jpg"/>
          <p:cNvPicPr/>
          <p:nvPr/>
        </p:nvPicPr>
        <p:blipFill>
          <a:blip r:embed="rId3" cstate="print"/>
          <a:srcRect t="21454" b="16649"/>
          <a:stretch>
            <a:fillRect/>
          </a:stretch>
        </p:blipFill>
        <p:spPr bwMode="auto">
          <a:xfrm>
            <a:off x="251520" y="1340768"/>
            <a:ext cx="2736304" cy="3672408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-3577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Лаборатории по специальности</a:t>
            </a:r>
          </a:p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Электрические станции, сети, их релейная защита и автоматизация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ТОП-регион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66" y="2636912"/>
            <a:ext cx="2580090" cy="3525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16832"/>
            <a:ext cx="2952328" cy="38967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ChangeArrowheads="1"/>
          </p:cNvSpPr>
          <p:nvPr/>
        </p:nvSpPr>
        <p:spPr bwMode="auto">
          <a:xfrm>
            <a:off x="179512" y="157862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Техническое обслуживание и ремонт двигателей, систем и агрегатов автомобилей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очное, бесплатное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на базе 9 классов: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3 года 10 месяцев.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квалификации: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Специалист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Профессия,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получаемая в рамках программы подготовки специалистов среднего звена по специальности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(бесплатно)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Слесарь по ремонту автомобилей</a:t>
            </a:r>
          </a:p>
          <a:p>
            <a:pPr algn="just" fontAlgn="b">
              <a:spcBef>
                <a:spcPts val="0"/>
              </a:spcBef>
              <a:spcAft>
                <a:spcPts val="0"/>
              </a:spcAft>
            </a:pPr>
            <a:endParaRPr lang="ru-RU" sz="1000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деятельности: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Техническое обслуживание и ремонт автомобильных двигателей;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Техническое обслуживание и ремонт электрооборудования и электронных систем автомобилей;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Техническое обслуживание и ремонт шасси автомобилей;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Проведение кузовного ремонта;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Организация процесса по техническому обслуживанию и ремонту автомобиля;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ТОП-50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в России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90790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Лаборатории по специальности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Техническое обслуживание и ремонт двигателей, систем и агрегатов автомобилей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ТОП-50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в России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5" y="1572354"/>
            <a:ext cx="2592288" cy="3553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708920"/>
            <a:ext cx="2654877" cy="3496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99" y="2060848"/>
            <a:ext cx="2845990" cy="381180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413082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Эксплуатация и обслуживание электрического и электромеханического оборудования (по отраслям)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717064"/>
            <a:ext cx="87849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очное, бесплатное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на базе 9 классов: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2 года 10 месяцев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заочное, платное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(27000 руб. в год)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на базе 9 классов: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5 лет 6 месяцев.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квалификации: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Техник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Профессия,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получаемая в рамках программы подготовки специалистов среднего звена по специальности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(бесплатно)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Слесарь-электрик по ремонту электрооборудования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700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деятельности: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Организация простых работ по техническому обслуживанию и ремонту электрического и электромеханического оборудования;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Выполнение сервисного обслуживания бытовых машин и приборов;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Организация деятельности производственного подразделения. </a:t>
            </a:r>
            <a:endParaRPr lang="ru-RU" sz="190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ТОП-регион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326846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Лаборатории по специальности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Эксплуатация и обслуживание электрического и электромеханического оборудования (по отраслям)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еклама ТУЭТТ\1-6п\DSC04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0" y="1988840"/>
            <a:ext cx="3063759" cy="2448272"/>
          </a:xfrm>
          <a:prstGeom prst="rect">
            <a:avLst/>
          </a:prstGeom>
          <a:noFill/>
        </p:spPr>
      </p:pic>
      <p:pic>
        <p:nvPicPr>
          <p:cNvPr id="5" name="Picture 4" descr="C:\Documents and Settings\Пользователь\Рабочий стол\Реклама ТУЭТТ\1-6п\DSC04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708" y="3697891"/>
            <a:ext cx="3240360" cy="2563779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ТОП-регион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74" y="2498998"/>
            <a:ext cx="2346229" cy="322815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47410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качеством продукции, процессов и услуг (по отраслям)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84315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очное, бесплатное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на базе 9 классов: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2 года 10 месяцев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квалификации: </a:t>
            </a:r>
            <a:r>
              <a:rPr lang="ru-RU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Техник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Профессия,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получаемая в рамках программы подготовки специалистов среднего звена по специальности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(бесплатно)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Контролер качества обработки изделий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деятельности: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Контроль качества продукции на каждой стадии производственного процесса;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Участие в работе по подготовке, оформлению и учету технической документации;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Проведение работ по модернизации и внедрению новых методов и средств контроля.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ТОП-50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в России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234806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Лаборатории по специальности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качеством продукции, 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процессов и услуг (по отраслям)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\\192.168.2.10\фото все\Аудитории\Фото аудиторий 03.02.2014г\Учебный корпус\4-1(1).JPG"/>
          <p:cNvPicPr/>
          <p:nvPr/>
        </p:nvPicPr>
        <p:blipFill>
          <a:blip r:embed="rId2" cstate="print"/>
          <a:srcRect l="3637" r="14535"/>
          <a:stretch>
            <a:fillRect/>
          </a:stretch>
        </p:blipFill>
        <p:spPr bwMode="auto">
          <a:xfrm>
            <a:off x="2988930" y="2276872"/>
            <a:ext cx="273519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ТОП-50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в России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4" y="1665618"/>
            <a:ext cx="2600021" cy="3466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63" y="2776162"/>
            <a:ext cx="2892346" cy="346115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73625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перевозок и управление на транспорте (по видам)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(на железнодорожном транспорте)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504787"/>
            <a:ext cx="8856984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900" b="1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очное, бесплатное/платное</a:t>
            </a: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(40000 руб. в год)</a:t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на базе 9 классов: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3 года 10 месяцев. 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800" b="1" u="sng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заочное, платное</a:t>
            </a: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(27000 руб. в год)</a:t>
            </a:r>
            <a:b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обучения на базе 11 классов:</a:t>
            </a:r>
            <a:r>
              <a:rPr lang="ru-RU" sz="1900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3 года 10 месяцев.</a:t>
            </a: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Наименование квалификации: </a:t>
            </a:r>
            <a:r>
              <a:rPr lang="ru-RU" sz="1900" u="sng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Техник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800" b="1" u="sng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Профессии,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получаемые в рамках программы подготовки (очно) специалистов среднего звена по специальности </a:t>
            </a: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(бесплатно)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Составитель поездов, Сигналист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endParaRPr lang="ru-RU" sz="1000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деятельности:</a:t>
            </a:r>
          </a:p>
          <a:p>
            <a:pPr fontAlgn="b"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Организация перевозочного процесса;</a:t>
            </a:r>
            <a:b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Организация сервисного обслуживания на транспорте;</a:t>
            </a:r>
            <a:b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Организация транспортно-логистической деятельности.</a:t>
            </a:r>
            <a:endParaRPr lang="ru-RU" sz="5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504" y="6237312"/>
            <a:ext cx="8784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149600" algn="ctr"/>
                <a:tab pos="5715000" algn="l"/>
                <a:tab pos="6300788" algn="r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включена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ТОП-регион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востребованных  специальностей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0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4363</TotalTime>
  <Words>1042</Words>
  <Application>Microsoft Office PowerPoint</Application>
  <PresentationFormat>Экран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Специальности ТУ ГЭТК</dc:title>
  <dc:creator>Пользователь</dc:creator>
  <cp:lastModifiedBy>Admin</cp:lastModifiedBy>
  <cp:revision>282</cp:revision>
  <dcterms:created xsi:type="dcterms:W3CDTF">2008-01-25T04:41:00Z</dcterms:created>
  <dcterms:modified xsi:type="dcterms:W3CDTF">2024-02-19T09:12:11Z</dcterms:modified>
</cp:coreProperties>
</file>